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1" r:id="rId4"/>
    <p:sldId id="265" r:id="rId5"/>
    <p:sldId id="271" r:id="rId6"/>
    <p:sldId id="266" r:id="rId7"/>
    <p:sldId id="276" r:id="rId8"/>
    <p:sldId id="262" r:id="rId9"/>
    <p:sldId id="277" r:id="rId10"/>
    <p:sldId id="272" r:id="rId11"/>
    <p:sldId id="270" r:id="rId12"/>
    <p:sldId id="279" r:id="rId13"/>
    <p:sldId id="280" r:id="rId14"/>
    <p:sldId id="26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DBBC"/>
    <a:srgbClr val="6AEE9B"/>
    <a:srgbClr val="0E6103"/>
    <a:srgbClr val="193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3" autoAdjust="0"/>
    <p:restoredTop sz="94660"/>
  </p:normalViewPr>
  <p:slideViewPr>
    <p:cSldViewPr snapToGrid="0">
      <p:cViewPr>
        <p:scale>
          <a:sx n="94" d="100"/>
          <a:sy n="94" d="100"/>
        </p:scale>
        <p:origin x="-1168" y="-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89591-EB42-3E4C-A867-A77A4ECF0795}" type="datetimeFigureOut">
              <a:rPr kumimoji="1" lang="zh-CN" altLang="en-US" smtClean="0"/>
              <a:t>2023/1/6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1ADE04-9125-474B-9661-6B29482CCCC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051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7EE0534-7961-EC13-45BB-5F90FEF178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5F30B9E0-F5DB-8DBA-4DE7-48FFF115E0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50"/>
          <a:stretch/>
        </p:blipFill>
        <p:spPr>
          <a:xfrm>
            <a:off x="282274" y="104495"/>
            <a:ext cx="2313144" cy="108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3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5B6F744-696A-4D12-C5D1-8B71C1880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B8B9FF65-FF53-0B95-B3D8-2AA4F407A5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52E5672A-75BE-23F2-9F37-272FA1488E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EE2A6B43-661F-18BE-591B-DA6C40DFF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C5-94FB-4EB0-9061-0A5725C7E61E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D5617C9F-E7E1-3FD5-E381-EF8740866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EA9CF49E-E61F-6826-D016-527E2BDED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5E91-9D40-471A-BFEE-7190E5645E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411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3B6F284C-096A-1921-4B17-AACED2D9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278FE6B8-9309-1152-265E-1D340E515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201BA614-14F5-262B-4E8C-9CC3C851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C5-94FB-4EB0-9061-0A5725C7E61E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0B9DEB0-1BBB-6576-746E-B607043AB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EDDBA9FB-F756-DA2A-F757-E724BDB4B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5E91-9D40-471A-BFEE-7190E5645E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8727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D45403C7-E3BC-386B-60BD-87F97AA646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92DF40CB-9785-E1D2-A064-0BB6F931B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71CC48C9-8CC5-B533-3133-68BCC13C6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C5-94FB-4EB0-9061-0A5725C7E61E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38EBA21-8509-22C8-7373-A9FF4ADD2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BC70A10-4657-12A8-BCDC-F74D612D0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5E91-9D40-471A-BFEE-7190E5645E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657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媒体占位符 2">
            <a:extLst>
              <a:ext uri="{FF2B5EF4-FFF2-40B4-BE49-F238E27FC236}">
                <a16:creationId xmlns:a16="http://schemas.microsoft.com/office/drawing/2014/main" xmlns="" id="{91E57B2E-C120-4D53-80F1-E21B05B2EFB3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1727200" y="1681163"/>
            <a:ext cx="9264650" cy="42576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单击图标添加媒体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2697D15E-BCF5-4454-9CC9-C386E5FDC8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2C5F475-E4F4-4CED-BE17-9D6BB99DBBF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" y="136525"/>
            <a:ext cx="1558491" cy="16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65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CF62FDC5-65E7-A160-DA4A-61DD64F9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E3325372-44E4-CA10-4F18-51399C504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C5-94FB-4EB0-9061-0A5725C7E61E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0D678D7-D969-C89D-55DA-6835F4767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5DB20F68-BC05-01B9-811C-8858990B1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5E91-9D40-471A-BFEE-7190E5645E4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D7E86178-4C83-044F-194B-842C02C28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36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9A41818-7B6C-F3BD-9B90-BE13FC821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E139145D-95DB-5DD5-3C43-399EB8626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F460005E-0EDE-1B3F-923B-2C7B5C117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C5-94FB-4EB0-9061-0A5725C7E61E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30907DD1-7EF3-E983-5B8D-79A987D8E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0E5676A-7C6F-87E3-2317-479E0B5FD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5E91-9D40-471A-BFEE-7190E5645E4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77C78C7D-0E8C-F193-287C-218B11F0A8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39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12CDD36-4D61-29E0-FC0D-9A907C31BD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22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C668EF6-F7B7-8D5F-F339-1B63E8E4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1C61BCA8-FF36-E85C-F3BE-18FEB712A9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00725EAB-2A3B-BBCC-C4D1-F6AFCF07C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27F1EF14-445A-3ED1-AD8B-2E4F2FD61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C5-94FB-4EB0-9061-0A5725C7E61E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41CC9D26-5B9A-681B-D956-1A926E0E6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288180BB-02DB-3F61-E939-359346968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5E91-9D40-471A-BFEE-7190E5645E4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8330263F-78A2-1D0E-7901-78E4199F80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47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A8E72154-8992-6209-4FEE-833B9B65B2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188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F9986FAB-A129-8AEB-4ADB-C445A8C5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C5-94FB-4EB0-9061-0A5725C7E61E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CCF02FD0-F937-4960-E51E-03436D1AA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38D9D10F-DC70-0E84-CA1D-8B00908A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5E91-9D40-471A-BFEE-7190E5645E4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924EF29-ACFB-59FB-19BC-F69C1136BA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73C4B4C2-80B2-F3AF-8271-0863673F2DC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" y="136525"/>
            <a:ext cx="1558491" cy="166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55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98381039-D000-F815-4063-B3ECC74B4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C5-94FB-4EB0-9061-0A5725C7E61E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501C6150-1CE7-386A-D23F-DF5992BA1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5584DF69-E924-16AC-CE4C-DC9B41EBF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5E91-9D40-471A-BFEE-7190E5645E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178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3551A06-CFBB-E119-29C6-307F5770C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2B342BBC-FCEC-E8FC-3604-997E3FD15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71A6BBF8-7D91-D961-6479-D6C718C9DB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A5A9E22F-74CF-E54F-EFAA-0BF1D2561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C5-94FB-4EB0-9061-0A5725C7E61E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7C2A5F73-9502-A2C9-2A29-4B3E23B93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B26A066C-EE51-CC7C-EC78-647D9CC3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C75E91-9D40-471A-BFEE-7190E5645E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260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C120821B-07AB-E6D2-8DAA-A6E644E0F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4828E20-3AF3-FB8C-C637-B6E7B0523E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29395F2-2FEA-387E-4504-4052D94658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81BC5-94FB-4EB0-9061-0A5725C7E61E}" type="datetimeFigureOut">
              <a:rPr lang="zh-CN" altLang="en-US" smtClean="0"/>
              <a:t>2023/1/6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FF8586EA-8ACB-A67A-72D7-E254725EB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D45B12D7-2629-49AA-B09A-14F61FD59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75E91-9D40-471A-BFEE-7190E5645E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42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Relationship Id="rId3" Type="http://schemas.openxmlformats.org/officeDocument/2006/relationships/image" Target="../media/image26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3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Relationship Id="rId3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4">
            <a:extLst>
              <a:ext uri="{FF2B5EF4-FFF2-40B4-BE49-F238E27FC236}">
                <a16:creationId xmlns:a16="http://schemas.microsoft.com/office/drawing/2014/main" xmlns="" id="{3CB12979-0929-C171-3C90-81F854DB29DD}"/>
              </a:ext>
            </a:extLst>
          </p:cNvPr>
          <p:cNvSpPr txBox="1">
            <a:spLocks/>
          </p:cNvSpPr>
          <p:nvPr/>
        </p:nvSpPr>
        <p:spPr>
          <a:xfrm>
            <a:off x="620486" y="4605109"/>
            <a:ext cx="1860583" cy="45412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团队：</a:t>
            </a:r>
            <a:r>
              <a:rPr lang="en-US" altLang="zh-CN" sz="2400" dirty="0" err="1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GirlshelpGirl</a:t>
            </a:r>
            <a:endParaRPr lang="zh-CN" altLang="en-US" sz="24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ïŝliḋê">
            <a:extLst>
              <a:ext uri="{FF2B5EF4-FFF2-40B4-BE49-F238E27FC236}">
                <a16:creationId xmlns:a16="http://schemas.microsoft.com/office/drawing/2014/main" xmlns="" id="{0B0A2A3C-3E57-3DCA-D32F-0BD8DEF12431}"/>
              </a:ext>
            </a:extLst>
          </p:cNvPr>
          <p:cNvSpPr txBox="1">
            <a:spLocks/>
          </p:cNvSpPr>
          <p:nvPr/>
        </p:nvSpPr>
        <p:spPr>
          <a:xfrm>
            <a:off x="2797671" y="4340533"/>
            <a:ext cx="2849269" cy="6431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54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17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3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886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Segoe UI" panose="020B0502040204020203" pitchFamily="34" charset="0"/>
                <a:ea typeface="微软雅黑" panose="020B0503020204020204" pitchFamily="34" charset="-122"/>
                <a:sym typeface=""/>
              </a:rPr>
              <a:t>2022</a:t>
            </a:r>
            <a:r>
              <a:rPr lang="zh-CN" altLang="en-US" sz="2400" dirty="0">
                <a:latin typeface="Segoe UI" panose="020B0502040204020203" pitchFamily="34" charset="0"/>
                <a:ea typeface="微软雅黑" panose="020B0503020204020204" pitchFamily="34" charset="-122"/>
                <a:sym typeface=""/>
              </a:rPr>
              <a:t>年 </a:t>
            </a:r>
            <a:r>
              <a:rPr lang="en-US" altLang="zh-CN" sz="2400" dirty="0">
                <a:latin typeface="Segoe UI" panose="020B0502040204020203" pitchFamily="34" charset="0"/>
                <a:ea typeface="微软雅黑" panose="020B0503020204020204" pitchFamily="34" charset="-122"/>
                <a:sym typeface=""/>
              </a:rPr>
              <a:t>8</a:t>
            </a:r>
            <a:r>
              <a:rPr lang="en-US" altLang="zh-CN" sz="2400" dirty="0" smtClean="0">
                <a:latin typeface="Segoe UI" panose="020B0502040204020203" pitchFamily="34" charset="0"/>
                <a:ea typeface="微软雅黑" panose="020B0503020204020204" pitchFamily="34" charset="-122"/>
                <a:sym typeface=""/>
              </a:rPr>
              <a:t> </a:t>
            </a:r>
            <a:r>
              <a:rPr lang="zh-CN" altLang="en-US" sz="2400" dirty="0">
                <a:latin typeface="Segoe UI" panose="020B0502040204020203" pitchFamily="34" charset="0"/>
                <a:ea typeface="微软雅黑" panose="020B0503020204020204" pitchFamily="34" charset="-122"/>
                <a:sym typeface=""/>
              </a:rPr>
              <a:t>月 </a:t>
            </a:r>
            <a:r>
              <a:rPr lang="en-US" altLang="zh-CN" sz="2400" dirty="0">
                <a:latin typeface="Segoe UI" panose="020B0502040204020203" pitchFamily="34" charset="0"/>
                <a:ea typeface="微软雅黑" panose="020B0503020204020204" pitchFamily="34" charset="-122"/>
                <a:sym typeface=""/>
              </a:rPr>
              <a:t>2</a:t>
            </a:r>
            <a:r>
              <a:rPr lang="zh-CN" altLang="en-US" sz="2400" dirty="0" smtClean="0">
                <a:latin typeface="Segoe UI" panose="020B0502040204020203" pitchFamily="34" charset="0"/>
                <a:ea typeface="微软雅黑" panose="020B0503020204020204" pitchFamily="34" charset="-122"/>
                <a:sym typeface=""/>
              </a:rPr>
              <a:t>日</a:t>
            </a:r>
            <a:endParaRPr lang="en-US" altLang="zh-CN" sz="2400" dirty="0">
              <a:latin typeface="Segoe UI" panose="020B0502040204020203" pitchFamily="34" charset="0"/>
              <a:ea typeface="微软雅黑" panose="020B0503020204020204" pitchFamily="34" charset="-122"/>
              <a:sym typeface="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2427C683-5301-8E74-CAD0-8239AB2782FD}"/>
              </a:ext>
            </a:extLst>
          </p:cNvPr>
          <p:cNvSpPr txBox="1"/>
          <p:nvPr/>
        </p:nvSpPr>
        <p:spPr>
          <a:xfrm>
            <a:off x="671636" y="3030813"/>
            <a:ext cx="9950607" cy="813749"/>
          </a:xfrm>
          <a:prstGeom prst="rect">
            <a:avLst/>
          </a:prstGeom>
          <a:noFill/>
        </p:spPr>
        <p:txBody>
          <a:bodyPr wrap="square" lIns="91440" tIns="46800" rIns="91440" bIns="45720" rtlCol="0">
            <a:spAutoFit/>
          </a:bodyPr>
          <a:lstStyle/>
          <a:p>
            <a:pPr>
              <a:lnSpc>
                <a:spcPts val="5760"/>
              </a:lnSpc>
            </a:pPr>
            <a:r>
              <a:rPr lang="en-US" altLang="zh-CN" sz="4800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Labels--</a:t>
            </a:r>
            <a:r>
              <a:rPr lang="zh-CN" altLang="en-US" sz="4800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多标签分类管理收藏夹工具</a:t>
            </a:r>
            <a:endParaRPr lang="en-US" altLang="zh-CN" sz="4800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xmlns="" id="{085C291D-B599-2B4D-D38A-9D4C1E96F5CB}"/>
              </a:ext>
            </a:extLst>
          </p:cNvPr>
          <p:cNvCxnSpPr>
            <a:cxnSpLocks/>
          </p:cNvCxnSpPr>
          <p:nvPr/>
        </p:nvCxnSpPr>
        <p:spPr>
          <a:xfrm>
            <a:off x="2492430" y="4487590"/>
            <a:ext cx="0" cy="36850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41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4">
            <a:extLst>
              <a:ext uri="{FF2B5EF4-FFF2-40B4-BE49-F238E27FC236}">
                <a16:creationId xmlns:a16="http://schemas.microsoft.com/office/drawing/2014/main" xmlns="" id="{36E0BEBA-1AF3-455F-B08F-E85113655AD9}"/>
              </a:ext>
            </a:extLst>
          </p:cNvPr>
          <p:cNvSpPr txBox="1">
            <a:spLocks/>
          </p:cNvSpPr>
          <p:nvPr/>
        </p:nvSpPr>
        <p:spPr>
          <a:xfrm>
            <a:off x="1467456" y="655177"/>
            <a:ext cx="5257800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Labels</a:t>
            </a:r>
            <a:r>
              <a:rPr lang="zh-CN" altLang="en-US" sz="2800" b="1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  多标签检索无压力</a:t>
            </a:r>
            <a:endParaRPr lang="zh-CN" altLang="en-US" sz="2800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Picture 4" descr="abels-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862" y="1347540"/>
            <a:ext cx="3514113" cy="498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62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ABF17435-B0C5-D025-522F-EED4C8CE430C}"/>
              </a:ext>
            </a:extLst>
          </p:cNvPr>
          <p:cNvSpPr txBox="1">
            <a:spLocks/>
          </p:cNvSpPr>
          <p:nvPr/>
        </p:nvSpPr>
        <p:spPr>
          <a:xfrm>
            <a:off x="1467456" y="655177"/>
            <a:ext cx="5257800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Labels</a:t>
            </a:r>
            <a:r>
              <a:rPr lang="zh-CN" altLang="en-US" sz="2800" b="1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再进阶</a:t>
            </a:r>
            <a:endParaRPr lang="zh-CN" altLang="en-US" sz="2800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Oval 26">
            <a:extLst>
              <a:ext uri="{FF2B5EF4-FFF2-40B4-BE49-F238E27FC236}">
                <a16:creationId xmlns:a16="http://schemas.microsoft.com/office/drawing/2014/main" xmlns="" id="{0A24F317-1E18-4450-A8D2-A811AD0A4A8F}"/>
              </a:ext>
            </a:extLst>
          </p:cNvPr>
          <p:cNvSpPr/>
          <p:nvPr/>
        </p:nvSpPr>
        <p:spPr>
          <a:xfrm>
            <a:off x="2858349" y="4031394"/>
            <a:ext cx="731520" cy="731520"/>
          </a:xfrm>
          <a:prstGeom prst="ellipse">
            <a:avLst/>
          </a:prstGeom>
          <a:solidFill>
            <a:srgbClr val="7DD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xmlns="" id="{A6B15704-2AE1-4FA4-BC06-B723CDE00D3D}"/>
              </a:ext>
            </a:extLst>
          </p:cNvPr>
          <p:cNvSpPr txBox="1"/>
          <p:nvPr/>
        </p:nvSpPr>
        <p:spPr>
          <a:xfrm>
            <a:off x="3783675" y="2066091"/>
            <a:ext cx="375094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 sz="1915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7" b="1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辅助解决收藏夹积灰现象</a:t>
            </a:r>
            <a:endParaRPr lang="en-US" altLang="zh-CN" sz="1867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xmlns="" id="{F3F28AA6-5AE6-4519-A7BC-EABD6B7C73D9}"/>
              </a:ext>
            </a:extLst>
          </p:cNvPr>
          <p:cNvSpPr txBox="1"/>
          <p:nvPr/>
        </p:nvSpPr>
        <p:spPr>
          <a:xfrm>
            <a:off x="3811041" y="4137632"/>
            <a:ext cx="4923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 sz="1915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2400" b="1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“一键生成计划”</a:t>
            </a:r>
            <a:endParaRPr lang="en-US" altLang="zh-CN" sz="2400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xmlns="" id="{20B65629-7ADC-44C2-A937-CAB084FE240A}"/>
              </a:ext>
            </a:extLst>
          </p:cNvPr>
          <p:cNvSpPr/>
          <p:nvPr/>
        </p:nvSpPr>
        <p:spPr>
          <a:xfrm>
            <a:off x="3756309" y="2463031"/>
            <a:ext cx="41916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zh-CN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面对粗略的标签，网页难以检索，难以回忆又造成了不好的使用</a:t>
            </a:r>
            <a:r>
              <a:rPr lang="zh-CN" altLang="zh-CN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体验</a:t>
            </a:r>
            <a:endParaRPr lang="en-US" altLang="zh-CN" sz="14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lvl="0" indent="-285750">
              <a:buFont typeface="Arial" charset="0"/>
              <a:buChar char="•"/>
            </a:pPr>
            <a:r>
              <a:rPr lang="zh-CN" altLang="zh-CN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几乎</a:t>
            </a:r>
            <a:r>
              <a:rPr lang="zh-CN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每个收藏夹用户都有收藏夹积灰的问题，很难不说是庞大又笼统的收藏体系造成的 </a:t>
            </a:r>
            <a:endParaRPr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3" name="Oval 22">
            <a:extLst>
              <a:ext uri="{FF2B5EF4-FFF2-40B4-BE49-F238E27FC236}">
                <a16:creationId xmlns:a16="http://schemas.microsoft.com/office/drawing/2014/main" xmlns="" id="{A385B434-29E2-4824-8C64-1BD057FD0B6D}"/>
              </a:ext>
            </a:extLst>
          </p:cNvPr>
          <p:cNvSpPr/>
          <p:nvPr/>
        </p:nvSpPr>
        <p:spPr>
          <a:xfrm>
            <a:off x="2830982" y="2127767"/>
            <a:ext cx="731520" cy="731520"/>
          </a:xfrm>
          <a:prstGeom prst="ellipse">
            <a:avLst/>
          </a:prstGeom>
          <a:solidFill>
            <a:srgbClr val="234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15" name="Picture 33">
            <a:extLst>
              <a:ext uri="{FF2B5EF4-FFF2-40B4-BE49-F238E27FC236}">
                <a16:creationId xmlns:a16="http://schemas.microsoft.com/office/drawing/2014/main" xmlns="" id="{20173952-5B40-434F-9E21-33C84C229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521" y="4244754"/>
            <a:ext cx="304800" cy="304800"/>
          </a:xfrm>
          <a:prstGeom prst="rect">
            <a:avLst/>
          </a:prstGeom>
        </p:spPr>
      </p:pic>
      <p:pic>
        <p:nvPicPr>
          <p:cNvPr id="19" name="Picture 23">
            <a:extLst>
              <a:ext uri="{FF2B5EF4-FFF2-40B4-BE49-F238E27FC236}">
                <a16:creationId xmlns:a16="http://schemas.microsoft.com/office/drawing/2014/main" xmlns="" id="{BE69A7EC-576C-4436-B28D-204EF749C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2154" y="234262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8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5">
            <a:extLst>
              <a:ext uri="{FF2B5EF4-FFF2-40B4-BE49-F238E27FC236}">
                <a16:creationId xmlns:a16="http://schemas.microsoft.com/office/drawing/2014/main" xmlns="" id="{1E347CFA-C0A7-DCCE-64DA-95077DFB5BDB}"/>
              </a:ext>
            </a:extLst>
          </p:cNvPr>
          <p:cNvSpPr txBox="1">
            <a:spLocks/>
          </p:cNvSpPr>
          <p:nvPr/>
        </p:nvSpPr>
        <p:spPr>
          <a:xfrm>
            <a:off x="1455099" y="2032549"/>
            <a:ext cx="10515600" cy="1396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zh-CN" sz="20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xmlns="" id="{C4DB7AD8-8FA1-5BB5-86CE-A888105C2A4A}"/>
              </a:ext>
            </a:extLst>
          </p:cNvPr>
          <p:cNvSpPr txBox="1">
            <a:spLocks/>
          </p:cNvSpPr>
          <p:nvPr/>
        </p:nvSpPr>
        <p:spPr>
          <a:xfrm>
            <a:off x="1455099" y="589546"/>
            <a:ext cx="5257800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Labels</a:t>
            </a:r>
            <a:r>
              <a:rPr lang="zh-CN" altLang="en-US" sz="2800" b="1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一键制定计划，拒绝吃灰☑</a:t>
            </a:r>
            <a:endParaRPr lang="zh-CN" altLang="en-US" sz="2800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951" y="1780674"/>
            <a:ext cx="1880870" cy="18808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264243" y="3875800"/>
            <a:ext cx="183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猫女士，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23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岁</a:t>
            </a:r>
            <a:endParaRPr kumimoji="1" lang="en-US" altLang="zh-CN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自学转码</a:t>
            </a:r>
            <a:endParaRPr kumimoji="1" lang="en-US" altLang="zh-CN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09010" y="4602897"/>
            <a:ext cx="27913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“我是一个互联网从业者，现在正在自学前端转码。我收藏了很多互联网上的教程，收藏的手没停下，但是几乎从来没有打开看过”</a:t>
            </a:r>
            <a:endParaRPr kumimoji="1"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5122" name="Picture 2" descr="abels-to-pla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899" y="1234199"/>
            <a:ext cx="3277532" cy="485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48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5">
            <a:extLst>
              <a:ext uri="{FF2B5EF4-FFF2-40B4-BE49-F238E27FC236}">
                <a16:creationId xmlns:a16="http://schemas.microsoft.com/office/drawing/2014/main" xmlns="" id="{1E347CFA-C0A7-DCCE-64DA-95077DFB5BDB}"/>
              </a:ext>
            </a:extLst>
          </p:cNvPr>
          <p:cNvSpPr txBox="1">
            <a:spLocks/>
          </p:cNvSpPr>
          <p:nvPr/>
        </p:nvSpPr>
        <p:spPr>
          <a:xfrm>
            <a:off x="1455099" y="2032549"/>
            <a:ext cx="10515600" cy="1396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zh-CN" sz="20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xmlns="" id="{C4DB7AD8-8FA1-5BB5-86CE-A888105C2A4A}"/>
              </a:ext>
            </a:extLst>
          </p:cNvPr>
          <p:cNvSpPr txBox="1">
            <a:spLocks/>
          </p:cNvSpPr>
          <p:nvPr/>
        </p:nvSpPr>
        <p:spPr>
          <a:xfrm>
            <a:off x="1455099" y="589546"/>
            <a:ext cx="5257800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Labels</a:t>
            </a:r>
            <a:r>
              <a:rPr lang="zh-CN" altLang="en-US" sz="2800" b="1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下拉列表，计划井然</a:t>
            </a:r>
            <a:endParaRPr lang="zh-CN" altLang="en-US" sz="2800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6146" name="Picture 2" descr="划列表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899" y="1127224"/>
            <a:ext cx="3336758" cy="494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33" y="1700463"/>
            <a:ext cx="1880870" cy="18808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24663" y="3795589"/>
            <a:ext cx="183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椒学生，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14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岁</a:t>
            </a:r>
            <a:endParaRPr kumimoji="1" lang="en-US" altLang="zh-CN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手帐爱好者</a:t>
            </a:r>
            <a:endParaRPr kumimoji="1" lang="en-US" altLang="zh-CN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69430" y="4656176"/>
            <a:ext cx="27913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“最近经常居家上网课，老师发给我们特别多网页，我定计划的时候总不能把网页都抄到我的计划本吧！”</a:t>
            </a:r>
            <a:endParaRPr kumimoji="1"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769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D66095D-D607-E247-077C-F6F3D57A6CC0}"/>
              </a:ext>
            </a:extLst>
          </p:cNvPr>
          <p:cNvSpPr/>
          <p:nvPr/>
        </p:nvSpPr>
        <p:spPr>
          <a:xfrm>
            <a:off x="760520" y="2639869"/>
            <a:ext cx="32624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感谢观赏</a:t>
            </a:r>
          </a:p>
        </p:txBody>
      </p:sp>
    </p:spTree>
    <p:extLst>
      <p:ext uri="{BB962C8B-B14F-4D97-AF65-F5344CB8AC3E}">
        <p14:creationId xmlns:p14="http://schemas.microsoft.com/office/powerpoint/2010/main" val="184034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74B3694-0061-26EC-0613-FB13B2A7D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5281"/>
            <a:ext cx="12192000" cy="48658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AD8E18F2-D392-75ED-F9E7-09B536514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71" y="851425"/>
            <a:ext cx="1912529" cy="19365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99C1E1A-207C-6381-480D-B111CAAA1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18" y="1878525"/>
            <a:ext cx="1912529" cy="193651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AFCFFAFF-B56D-9C82-5900-371546617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022" y="1896698"/>
            <a:ext cx="1912529" cy="193651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8458F905-2C2A-7EA6-8ECB-3D83C5706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967" y="862731"/>
            <a:ext cx="1912529" cy="193651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7471397F-F247-72F3-7FDF-D8CEB951AC13}"/>
              </a:ext>
            </a:extLst>
          </p:cNvPr>
          <p:cNvSpPr txBox="1"/>
          <p:nvPr/>
        </p:nvSpPr>
        <p:spPr>
          <a:xfrm>
            <a:off x="5301299" y="1685591"/>
            <a:ext cx="1617883" cy="770532"/>
          </a:xfrm>
          <a:prstGeom prst="rect">
            <a:avLst/>
          </a:prstGeom>
          <a:noFill/>
        </p:spPr>
        <p:txBody>
          <a:bodyPr wrap="square" lIns="91440" tIns="46800" rIns="91440" bIns="45720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4BB5C1D6-064E-CC7F-5524-03AE815277B2}"/>
              </a:ext>
            </a:extLst>
          </p:cNvPr>
          <p:cNvSpPr txBox="1"/>
          <p:nvPr/>
        </p:nvSpPr>
        <p:spPr>
          <a:xfrm>
            <a:off x="1326920" y="1747692"/>
            <a:ext cx="809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01</a:t>
            </a:r>
            <a:endParaRPr lang="zh-CN" altLang="en-US" sz="36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xmlns="" id="{39445678-BB35-7DE0-DBB2-336E55B12FD0}"/>
              </a:ext>
            </a:extLst>
          </p:cNvPr>
          <p:cNvSpPr txBox="1"/>
          <p:nvPr/>
        </p:nvSpPr>
        <p:spPr>
          <a:xfrm>
            <a:off x="3177603" y="2735341"/>
            <a:ext cx="809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02</a:t>
            </a:r>
            <a:endParaRPr lang="zh-CN" altLang="en-US" sz="36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5DF4396A-F0EE-AE0F-B915-720984023557}"/>
              </a:ext>
            </a:extLst>
          </p:cNvPr>
          <p:cNvSpPr txBox="1"/>
          <p:nvPr/>
        </p:nvSpPr>
        <p:spPr>
          <a:xfrm>
            <a:off x="7953975" y="2774792"/>
            <a:ext cx="809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04</a:t>
            </a:r>
            <a:endParaRPr lang="zh-CN" altLang="en-US" sz="36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xmlns="" id="{6C50107E-3043-D236-E14A-E3147D1E2953}"/>
              </a:ext>
            </a:extLst>
          </p:cNvPr>
          <p:cNvSpPr txBox="1"/>
          <p:nvPr/>
        </p:nvSpPr>
        <p:spPr>
          <a:xfrm>
            <a:off x="9889807" y="1705347"/>
            <a:ext cx="809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05</a:t>
            </a:r>
            <a:endParaRPr lang="zh-CN" altLang="en-US" sz="36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xmlns="" id="{A5F524A3-65F4-68EF-8DBE-AF016E70C5ED}"/>
              </a:ext>
            </a:extLst>
          </p:cNvPr>
          <p:cNvSpPr/>
          <p:nvPr/>
        </p:nvSpPr>
        <p:spPr>
          <a:xfrm>
            <a:off x="2877704" y="3900583"/>
            <a:ext cx="1268065" cy="551905"/>
          </a:xfrm>
          <a:prstGeom prst="roundRect">
            <a:avLst>
              <a:gd name="adj" fmla="val 6181"/>
            </a:avLst>
          </a:prstGeom>
          <a:noFill/>
          <a:ln>
            <a:solidFill>
              <a:srgbClr val="474C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产品定位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xmlns="" id="{BE3DAD8E-E401-02E1-AA83-B71FE606AD30}"/>
              </a:ext>
            </a:extLst>
          </p:cNvPr>
          <p:cNvSpPr/>
          <p:nvPr/>
        </p:nvSpPr>
        <p:spPr>
          <a:xfrm>
            <a:off x="5387933" y="4176536"/>
            <a:ext cx="1286202" cy="551905"/>
          </a:xfrm>
          <a:prstGeom prst="roundRect">
            <a:avLst>
              <a:gd name="adj" fmla="val 6181"/>
            </a:avLst>
          </a:prstGeom>
          <a:noFill/>
          <a:ln>
            <a:solidFill>
              <a:srgbClr val="474C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需求分析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xmlns="" id="{F32C8106-839D-655D-65A4-A3622AFB50E2}"/>
              </a:ext>
            </a:extLst>
          </p:cNvPr>
          <p:cNvSpPr/>
          <p:nvPr/>
        </p:nvSpPr>
        <p:spPr>
          <a:xfrm>
            <a:off x="10083456" y="2869518"/>
            <a:ext cx="1231638" cy="551905"/>
          </a:xfrm>
          <a:prstGeom prst="roundRect">
            <a:avLst>
              <a:gd name="adj" fmla="val 6181"/>
            </a:avLst>
          </a:prstGeom>
          <a:noFill/>
          <a:ln>
            <a:solidFill>
              <a:srgbClr val="474C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应用运营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xmlns="" id="{C9E31039-F201-8893-A5A3-255BF578939F}"/>
              </a:ext>
            </a:extLst>
          </p:cNvPr>
          <p:cNvSpPr/>
          <p:nvPr/>
        </p:nvSpPr>
        <p:spPr>
          <a:xfrm>
            <a:off x="7736528" y="3900582"/>
            <a:ext cx="1425188" cy="551905"/>
          </a:xfrm>
          <a:prstGeom prst="roundRect">
            <a:avLst>
              <a:gd name="adj" fmla="val 6181"/>
            </a:avLst>
          </a:prstGeom>
          <a:noFill/>
          <a:ln>
            <a:solidFill>
              <a:srgbClr val="474C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技术创新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6BF959AE-033B-4523-934F-A813D3EC3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512" y="2248503"/>
            <a:ext cx="1912529" cy="193651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xmlns="" id="{30B5D18A-FE6D-4956-AE6C-68CA1D409436}"/>
              </a:ext>
            </a:extLst>
          </p:cNvPr>
          <p:cNvSpPr txBox="1"/>
          <p:nvPr/>
        </p:nvSpPr>
        <p:spPr>
          <a:xfrm>
            <a:off x="5626300" y="3098258"/>
            <a:ext cx="809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03</a:t>
            </a:r>
            <a:endParaRPr lang="zh-CN" altLang="en-US" sz="36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xmlns="" id="{DEA2D656-FD7C-4B35-9157-843DE86B2096}"/>
              </a:ext>
            </a:extLst>
          </p:cNvPr>
          <p:cNvSpPr/>
          <p:nvPr/>
        </p:nvSpPr>
        <p:spPr>
          <a:xfrm>
            <a:off x="767340" y="2869218"/>
            <a:ext cx="1867544" cy="551905"/>
          </a:xfrm>
          <a:prstGeom prst="roundRect">
            <a:avLst>
              <a:gd name="adj" fmla="val 6181"/>
            </a:avLst>
          </a:prstGeom>
          <a:noFill/>
          <a:ln>
            <a:solidFill>
              <a:srgbClr val="474C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用户痛点</a:t>
            </a:r>
            <a:endParaRPr lang="zh-CN" altLang="en-US" sz="20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526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4097FDB-F42C-A0F6-3353-E2BB2A62E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24" y="0"/>
            <a:ext cx="4192336" cy="235818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EB6B0D4-144E-03CC-F53A-54D5BB8B1FF6}"/>
              </a:ext>
            </a:extLst>
          </p:cNvPr>
          <p:cNvSpPr txBox="1"/>
          <p:nvPr/>
        </p:nvSpPr>
        <p:spPr>
          <a:xfrm>
            <a:off x="1564640" y="888074"/>
            <a:ext cx="2017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用户痛点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280DA219-38D2-DC16-5BD1-9E842BDDB530}"/>
              </a:ext>
            </a:extLst>
          </p:cNvPr>
          <p:cNvSpPr txBox="1"/>
          <p:nvPr/>
        </p:nvSpPr>
        <p:spPr>
          <a:xfrm>
            <a:off x="733739" y="826520"/>
            <a:ext cx="8309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30" y="2133600"/>
            <a:ext cx="1880870" cy="188087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931" y="2133600"/>
            <a:ext cx="1880870" cy="188087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170" y="2133600"/>
            <a:ext cx="1880870" cy="188087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408622" y="4228726"/>
            <a:ext cx="183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猫女士，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23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岁</a:t>
            </a:r>
            <a:endParaRPr kumimoji="1" lang="en-US" altLang="zh-CN" sz="14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自学转码</a:t>
            </a:r>
            <a:endParaRPr kumimoji="1" lang="en-US" altLang="zh-CN" sz="14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053389" y="4798331"/>
            <a:ext cx="27913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“我是一个互联网从业者，现在正在自学前端转码。我收藏了很多互联网上的教程，收藏的手没停下，但是几乎从来没有打开看过”</a:t>
            </a:r>
            <a:endParaRPr kumimoji="1"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528811" y="4228726"/>
            <a:ext cx="183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花女士，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27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岁</a:t>
            </a:r>
            <a:endParaRPr kumimoji="1" lang="en-US" altLang="zh-CN" sz="14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algn="ctr"/>
            <a:r>
              <a:rPr kumimoji="1" lang="en-US" altLang="zh-CN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NLP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工程师</a:t>
            </a:r>
            <a:endParaRPr kumimoji="1" lang="en-US" altLang="zh-CN" sz="14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173578" y="4798331"/>
            <a:ext cx="27913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“我是重度文献收集癖。技术论文层出不穷，科研公众号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b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站论文数据库大学官网全是我收藏的论文，但是一篇论文往往是多个关键词，每个关键词都能梳理出一条技术路线的情况下，浏览器收藏夹的树形结构不能满足我的收纳需求”</a:t>
            </a:r>
            <a:endParaRPr kumimoji="1"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649000" y="4228726"/>
            <a:ext cx="1836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椒学生，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14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岁</a:t>
            </a:r>
            <a:endParaRPr kumimoji="1" lang="en-US" altLang="zh-CN" sz="14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algn="ctr"/>
            <a:r>
              <a:rPr kumimoji="1" lang="zh-CN" altLang="en-US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手帐爱好者</a:t>
            </a:r>
            <a:endParaRPr kumimoji="1" lang="en-US" altLang="zh-CN" sz="14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293767" y="4798331"/>
            <a:ext cx="27913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“最近经常居家上网课，老师发给我们特别多网页，我定计划的时候总不能把网页都抄到我的计划本吧！”</a:t>
            </a:r>
            <a:endParaRPr kumimoji="1"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0504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4097FDB-F42C-A0F6-3353-E2BB2A62E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1" y="135907"/>
            <a:ext cx="4155577" cy="233751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EB6B0D4-144E-03CC-F53A-54D5BB8B1FF6}"/>
              </a:ext>
            </a:extLst>
          </p:cNvPr>
          <p:cNvSpPr txBox="1"/>
          <p:nvPr/>
        </p:nvSpPr>
        <p:spPr>
          <a:xfrm>
            <a:off x="1437142" y="1022134"/>
            <a:ext cx="1543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产品定位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280DA219-38D2-DC16-5BD1-9E842BDDB530}"/>
              </a:ext>
            </a:extLst>
          </p:cNvPr>
          <p:cNvSpPr txBox="1"/>
          <p:nvPr/>
        </p:nvSpPr>
        <p:spPr>
          <a:xfrm>
            <a:off x="699516" y="949146"/>
            <a:ext cx="631979" cy="607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56942" y="5109934"/>
            <a:ext cx="15528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收藏夹</a:t>
            </a:r>
            <a:r>
              <a:rPr lang="zh-CN" altLang="zh-CN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革命 </a:t>
            </a:r>
            <a:endParaRPr lang="zh-CN" altLang="en-US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94021" y="2646947"/>
            <a:ext cx="822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charset="0"/>
              <a:buChar char="•"/>
            </a:pPr>
            <a:r>
              <a:rPr lang="zh-CN" altLang="zh-CN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多标签分类，每个网页都可以添加多个标签进行收藏，并支持多标签索引</a:t>
            </a:r>
          </a:p>
          <a:p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294021" y="3928471"/>
            <a:ext cx="8678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zh-CN" altLang="zh-CN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支持由标签一键生成计划打卡，制定每日学习</a:t>
            </a:r>
            <a:r>
              <a:rPr lang="en-US" altLang="zh-CN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zh-CN" sz="24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阅读任务</a:t>
            </a:r>
            <a:r>
              <a:rPr lang="zh-CN" altLang="zh-CN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。</a:t>
            </a:r>
          </a:p>
          <a:p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170947" y="1372123"/>
            <a:ext cx="4892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原始</a:t>
            </a:r>
            <a:r>
              <a:rPr lang="zh-CN" altLang="zh-CN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收藏夹单标签</a:t>
            </a:r>
            <a:r>
              <a:rPr lang="zh-CN" altLang="en-US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、粗略标签、难以检索？</a:t>
            </a:r>
            <a:r>
              <a:rPr lang="zh-CN" altLang="zh-CN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endParaRPr kumimoji="1" lang="zh-CN" altLang="en-US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84299" y="5085348"/>
            <a:ext cx="183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立体需求 </a:t>
            </a:r>
            <a:endParaRPr kumimoji="1" lang="zh-CN" altLang="en-US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010526" y="53099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交叉收藏</a:t>
            </a:r>
            <a:endParaRPr kumimoji="1" lang="zh-CN" altLang="en-US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4338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ABF17435-B0C5-D025-522F-EED4C8CE430C}"/>
              </a:ext>
            </a:extLst>
          </p:cNvPr>
          <p:cNvSpPr txBox="1">
            <a:spLocks/>
          </p:cNvSpPr>
          <p:nvPr/>
        </p:nvSpPr>
        <p:spPr>
          <a:xfrm>
            <a:off x="3456678" y="959976"/>
            <a:ext cx="4949386" cy="628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altLang="zh-CN" sz="36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lang="en-US" altLang="zh-CN" sz="36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10819" y="1588168"/>
            <a:ext cx="384110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i="1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多标签分类管理收藏夹工具</a:t>
            </a:r>
          </a:p>
          <a:p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115281" y="920129"/>
            <a:ext cx="16321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L</a:t>
            </a:r>
            <a:r>
              <a:rPr kumimoji="1" lang="en-US" altLang="zh-CN" sz="400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abels</a:t>
            </a:r>
            <a:endParaRPr kumimoji="1" lang="zh-CN" altLang="en-US" sz="40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1026" name="Picture 2" descr="https://raw.githubusercontent.com/carrol74/EdgeExtensionLabels/main/images/%E4%B9%A6%E7%AD%BE%E5%88%97%E8%A1%A8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908" y="2326832"/>
            <a:ext cx="2337662" cy="34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划列表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570" y="2326832"/>
            <a:ext cx="2337662" cy="34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签数据集合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233" y="2326833"/>
            <a:ext cx="2337662" cy="346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416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4097FDB-F42C-A0F6-3353-E2BB2A62E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24" y="487855"/>
            <a:ext cx="10149017" cy="5708822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BCEB3E58-1DA9-1BAE-2AD6-1A737602FAD8}"/>
              </a:ext>
            </a:extLst>
          </p:cNvPr>
          <p:cNvGrpSpPr/>
          <p:nvPr/>
        </p:nvGrpSpPr>
        <p:grpSpPr>
          <a:xfrm>
            <a:off x="3425438" y="3577857"/>
            <a:ext cx="2655997" cy="340729"/>
            <a:chOff x="6096000" y="4400650"/>
            <a:chExt cx="2655997" cy="340729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xmlns="" id="{670CCFE3-F331-28DC-69F0-FA287495C1E4}"/>
                </a:ext>
              </a:extLst>
            </p:cNvPr>
            <p:cNvSpPr txBox="1"/>
            <p:nvPr/>
          </p:nvSpPr>
          <p:spPr>
            <a:xfrm>
              <a:off x="6403529" y="4400650"/>
              <a:ext cx="23484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285750" indent="-285750">
                <a:buFont typeface="Wingdings" panose="05000000000000000000" pitchFamily="2" charset="2"/>
                <a:buChar char="ü"/>
                <a:defRPr sz="160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buNone/>
              </a:pPr>
              <a:r>
                <a:rPr lang="zh-CN" altLang="en-US" dirty="0" smtClean="0">
                  <a:solidFill>
                    <a:schemeClr val="bg1"/>
                  </a:solidFill>
                </a:rPr>
                <a:t>基础设置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xmlns="" id="{5F2F8683-0B9C-FB10-B17D-16B92ADEFA4F}"/>
                </a:ext>
              </a:extLst>
            </p:cNvPr>
            <p:cNvGrpSpPr/>
            <p:nvPr/>
          </p:nvGrpSpPr>
          <p:grpSpPr>
            <a:xfrm>
              <a:off x="6096000" y="4402825"/>
              <a:ext cx="335894" cy="338554"/>
              <a:chOff x="6418048" y="5423470"/>
              <a:chExt cx="335894" cy="338554"/>
            </a:xfrm>
          </p:grpSpPr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xmlns="" id="{CC3AD0CE-DF7F-9822-5288-1E59A64D1616}"/>
                  </a:ext>
                </a:extLst>
              </p:cNvPr>
              <p:cNvSpPr/>
              <p:nvPr/>
            </p:nvSpPr>
            <p:spPr>
              <a:xfrm>
                <a:off x="6447099" y="5451676"/>
                <a:ext cx="277792" cy="277792"/>
              </a:xfrm>
              <a:prstGeom prst="ellipse">
                <a:avLst/>
              </a:prstGeom>
              <a:solidFill>
                <a:srgbClr val="348AC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3">
                      <a:lumMod val="50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xmlns="" id="{4F67D389-0863-90AE-00A9-C821A75746B2}"/>
                  </a:ext>
                </a:extLst>
              </p:cNvPr>
              <p:cNvSpPr txBox="1"/>
              <p:nvPr/>
            </p:nvSpPr>
            <p:spPr>
              <a:xfrm>
                <a:off x="6418048" y="5423470"/>
                <a:ext cx="335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285750" indent="-285750">
                  <a:buFont typeface="Wingdings" panose="05000000000000000000" pitchFamily="2" charset="2"/>
                  <a:buChar char="ü"/>
                  <a:defRPr sz="160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 algn="ctr">
                  <a:buNone/>
                </a:pPr>
                <a:r>
                  <a:rPr lang="zh-CN" altLang="en-US" dirty="0">
                    <a:solidFill>
                      <a:schemeClr val="bg1">
                        <a:lumMod val="95000"/>
                      </a:schemeClr>
                    </a:solidFill>
                  </a:rPr>
                  <a:t>√</a:t>
                </a:r>
                <a:r>
                  <a:rPr lang="en-US" altLang="zh-CN" dirty="0">
                    <a:solidFill>
                      <a:schemeClr val="accent3">
                        <a:lumMod val="50000"/>
                      </a:schemeClr>
                    </a:solidFill>
                  </a:rPr>
                  <a:t> </a:t>
                </a:r>
                <a:endParaRPr lang="zh-CN" altLang="en-US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4EB6B0D4-144E-03CC-F53A-54D5BB8B1FF6}"/>
              </a:ext>
            </a:extLst>
          </p:cNvPr>
          <p:cNvSpPr txBox="1"/>
          <p:nvPr/>
        </p:nvSpPr>
        <p:spPr>
          <a:xfrm>
            <a:off x="3590419" y="2390842"/>
            <a:ext cx="54025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xmlns="" id="{C6B755A2-EE93-9546-1A80-2BF8CD114626}"/>
              </a:ext>
            </a:extLst>
          </p:cNvPr>
          <p:cNvGrpSpPr/>
          <p:nvPr/>
        </p:nvGrpSpPr>
        <p:grpSpPr>
          <a:xfrm>
            <a:off x="5685090" y="3575682"/>
            <a:ext cx="2655997" cy="354291"/>
            <a:chOff x="6096000" y="4400650"/>
            <a:chExt cx="2655997" cy="35429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xmlns="" id="{4B9D24CD-BEF6-2B7E-9D02-01E7A0D2883B}"/>
                </a:ext>
              </a:extLst>
            </p:cNvPr>
            <p:cNvSpPr txBox="1"/>
            <p:nvPr/>
          </p:nvSpPr>
          <p:spPr>
            <a:xfrm>
              <a:off x="6403529" y="4400650"/>
              <a:ext cx="23484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285750" indent="-285750">
                <a:buFont typeface="Wingdings" panose="05000000000000000000" pitchFamily="2" charset="2"/>
                <a:buChar char="ü"/>
                <a:defRPr sz="160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0" indent="0">
                <a:buNone/>
              </a:pPr>
              <a:r>
                <a:rPr lang="zh-CN" altLang="en-US" dirty="0" smtClean="0">
                  <a:solidFill>
                    <a:schemeClr val="bg1"/>
                  </a:solidFill>
                </a:rPr>
                <a:t>进阶功能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xmlns="" id="{A4B7A519-7ADF-657F-F999-07736F00C2AD}"/>
                </a:ext>
              </a:extLst>
            </p:cNvPr>
            <p:cNvGrpSpPr/>
            <p:nvPr/>
          </p:nvGrpSpPr>
          <p:grpSpPr>
            <a:xfrm>
              <a:off x="6096000" y="4416387"/>
              <a:ext cx="335894" cy="338554"/>
              <a:chOff x="6418048" y="5437032"/>
              <a:chExt cx="335894" cy="338554"/>
            </a:xfrm>
          </p:grpSpPr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xmlns="" id="{9C6A69E0-A0DB-1660-C8B5-B4E39F629C20}"/>
                  </a:ext>
                </a:extLst>
              </p:cNvPr>
              <p:cNvSpPr/>
              <p:nvPr/>
            </p:nvSpPr>
            <p:spPr>
              <a:xfrm>
                <a:off x="6447099" y="5451676"/>
                <a:ext cx="277792" cy="277792"/>
              </a:xfrm>
              <a:prstGeom prst="ellipse">
                <a:avLst/>
              </a:prstGeom>
              <a:solidFill>
                <a:srgbClr val="458B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accent3">
                      <a:lumMod val="50000"/>
                    </a:schemeClr>
                  </a:solidFill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xmlns="" id="{FF2E481A-3811-3FE4-2DF8-2C16D374B498}"/>
                  </a:ext>
                </a:extLst>
              </p:cNvPr>
              <p:cNvSpPr txBox="1"/>
              <p:nvPr/>
            </p:nvSpPr>
            <p:spPr>
              <a:xfrm>
                <a:off x="6418048" y="5437032"/>
                <a:ext cx="33589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285750" indent="-285750">
                  <a:buFont typeface="Wingdings" panose="05000000000000000000" pitchFamily="2" charset="2"/>
                  <a:buChar char="ü"/>
                  <a:defRPr sz="160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marL="0" indent="0" algn="ctr">
                  <a:buNone/>
                </a:pPr>
                <a:r>
                  <a:rPr lang="zh-CN" altLang="en-US" dirty="0">
                    <a:solidFill>
                      <a:schemeClr val="bg1">
                        <a:lumMod val="95000"/>
                      </a:schemeClr>
                    </a:solidFill>
                  </a:rPr>
                  <a:t>√</a:t>
                </a:r>
                <a:r>
                  <a:rPr lang="en-US" altLang="zh-CN" dirty="0">
                    <a:solidFill>
                      <a:schemeClr val="accent3">
                        <a:lumMod val="50000"/>
                      </a:schemeClr>
                    </a:solidFill>
                  </a:rPr>
                  <a:t> </a:t>
                </a:r>
                <a:endParaRPr lang="zh-CN" altLang="en-US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</p:grp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xmlns="" id="{280DA219-38D2-DC16-5BD1-9E842BDDB530}"/>
              </a:ext>
            </a:extLst>
          </p:cNvPr>
          <p:cNvSpPr txBox="1"/>
          <p:nvPr/>
        </p:nvSpPr>
        <p:spPr>
          <a:xfrm>
            <a:off x="2095179" y="2777241"/>
            <a:ext cx="989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</a:rPr>
              <a:t>03</a:t>
            </a:r>
            <a:endParaRPr lang="zh-CN" altLang="en-US" sz="48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365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ABF17435-B0C5-D025-522F-EED4C8CE430C}"/>
              </a:ext>
            </a:extLst>
          </p:cNvPr>
          <p:cNvSpPr txBox="1">
            <a:spLocks/>
          </p:cNvSpPr>
          <p:nvPr/>
        </p:nvSpPr>
        <p:spPr>
          <a:xfrm>
            <a:off x="1467456" y="655177"/>
            <a:ext cx="5257800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Labels</a:t>
            </a:r>
            <a:r>
              <a:rPr lang="zh-CN" altLang="en-US" sz="2800" b="1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基础功能</a:t>
            </a:r>
            <a:endParaRPr lang="zh-CN" altLang="en-US" sz="2800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Oval 26">
            <a:extLst>
              <a:ext uri="{FF2B5EF4-FFF2-40B4-BE49-F238E27FC236}">
                <a16:creationId xmlns:a16="http://schemas.microsoft.com/office/drawing/2014/main" xmlns="" id="{0A24F317-1E18-4450-A8D2-A811AD0A4A8F}"/>
              </a:ext>
            </a:extLst>
          </p:cNvPr>
          <p:cNvSpPr/>
          <p:nvPr/>
        </p:nvSpPr>
        <p:spPr>
          <a:xfrm>
            <a:off x="542130" y="3999092"/>
            <a:ext cx="731520" cy="731520"/>
          </a:xfrm>
          <a:prstGeom prst="ellipse">
            <a:avLst/>
          </a:prstGeom>
          <a:solidFill>
            <a:srgbClr val="7DD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xmlns="" id="{A6B15704-2AE1-4FA4-BC06-B723CDE00D3D}"/>
              </a:ext>
            </a:extLst>
          </p:cNvPr>
          <p:cNvSpPr txBox="1"/>
          <p:nvPr/>
        </p:nvSpPr>
        <p:spPr>
          <a:xfrm>
            <a:off x="1467456" y="2153747"/>
            <a:ext cx="49239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 sz="1915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7" b="1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支持收藏夹同步收藏</a:t>
            </a:r>
            <a:endParaRPr lang="en-US" altLang="zh-CN" sz="1867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TextBox 25">
            <a:extLst>
              <a:ext uri="{FF2B5EF4-FFF2-40B4-BE49-F238E27FC236}">
                <a16:creationId xmlns:a16="http://schemas.microsoft.com/office/drawing/2014/main" xmlns="" id="{F3F28AA6-5AE6-4519-A7BC-EABD6B7C73D9}"/>
              </a:ext>
            </a:extLst>
          </p:cNvPr>
          <p:cNvSpPr txBox="1"/>
          <p:nvPr/>
        </p:nvSpPr>
        <p:spPr>
          <a:xfrm>
            <a:off x="1467456" y="3943361"/>
            <a:ext cx="49239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 sz="1915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7" b="1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单标签</a:t>
            </a:r>
            <a:r>
              <a:rPr lang="en-US" altLang="zh-CN" sz="1867" b="1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867" b="1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多标签检索</a:t>
            </a:r>
            <a:endParaRPr lang="en-US" altLang="zh-CN" sz="1867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TextBox 31">
            <a:extLst>
              <a:ext uri="{FF2B5EF4-FFF2-40B4-BE49-F238E27FC236}">
                <a16:creationId xmlns:a16="http://schemas.microsoft.com/office/drawing/2014/main" xmlns="" id="{815FD1A2-DD48-4741-A022-F5D7836FDC39}"/>
              </a:ext>
            </a:extLst>
          </p:cNvPr>
          <p:cNvSpPr txBox="1"/>
          <p:nvPr/>
        </p:nvSpPr>
        <p:spPr>
          <a:xfrm>
            <a:off x="7103354" y="3997990"/>
            <a:ext cx="3266366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 sz="1915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7" b="1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标签管理集中页</a:t>
            </a:r>
            <a:endParaRPr lang="en-US" altLang="zh-CN" sz="1867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Rectangle 20">
            <a:extLst>
              <a:ext uri="{FF2B5EF4-FFF2-40B4-BE49-F238E27FC236}">
                <a16:creationId xmlns:a16="http://schemas.microsoft.com/office/drawing/2014/main" xmlns="" id="{20B65629-7ADC-44C2-A937-CAB084FE240A}"/>
              </a:ext>
            </a:extLst>
          </p:cNvPr>
          <p:cNvSpPr/>
          <p:nvPr/>
        </p:nvSpPr>
        <p:spPr>
          <a:xfrm>
            <a:off x="1467456" y="2543241"/>
            <a:ext cx="40510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charset="0"/>
              <a:buChar char="•"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打通收藏夹与插件工具，一键收藏无多余操作</a:t>
            </a:r>
            <a:endParaRPr lang="en-US" altLang="zh-CN" sz="1400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且支持对网页的编辑，修改，删除</a:t>
            </a:r>
          </a:p>
          <a:p>
            <a:pPr lvl="0"/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Oval 22">
            <a:extLst>
              <a:ext uri="{FF2B5EF4-FFF2-40B4-BE49-F238E27FC236}">
                <a16:creationId xmlns:a16="http://schemas.microsoft.com/office/drawing/2014/main" xmlns="" id="{A385B434-29E2-4824-8C64-1BD057FD0B6D}"/>
              </a:ext>
            </a:extLst>
          </p:cNvPr>
          <p:cNvSpPr/>
          <p:nvPr/>
        </p:nvSpPr>
        <p:spPr>
          <a:xfrm>
            <a:off x="542130" y="2207977"/>
            <a:ext cx="731520" cy="731520"/>
          </a:xfrm>
          <a:prstGeom prst="ellipse">
            <a:avLst/>
          </a:prstGeom>
          <a:solidFill>
            <a:srgbClr val="234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Oval 29">
            <a:extLst>
              <a:ext uri="{FF2B5EF4-FFF2-40B4-BE49-F238E27FC236}">
                <a16:creationId xmlns:a16="http://schemas.microsoft.com/office/drawing/2014/main" xmlns="" id="{B998A3BF-CD34-4051-8BF2-D916D450B529}"/>
              </a:ext>
            </a:extLst>
          </p:cNvPr>
          <p:cNvSpPr/>
          <p:nvPr/>
        </p:nvSpPr>
        <p:spPr>
          <a:xfrm>
            <a:off x="6178027" y="2247520"/>
            <a:ext cx="731520" cy="731520"/>
          </a:xfrm>
          <a:prstGeom prst="ellipse">
            <a:avLst/>
          </a:prstGeom>
          <a:solidFill>
            <a:srgbClr val="2343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15" name="Picture 33">
            <a:extLst>
              <a:ext uri="{FF2B5EF4-FFF2-40B4-BE49-F238E27FC236}">
                <a16:creationId xmlns:a16="http://schemas.microsoft.com/office/drawing/2014/main" xmlns="" id="{20173952-5B40-434F-9E21-33C84C229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302" y="4212452"/>
            <a:ext cx="304800" cy="304800"/>
          </a:xfrm>
          <a:prstGeom prst="rect">
            <a:avLst/>
          </a:prstGeom>
        </p:spPr>
      </p:pic>
      <p:sp>
        <p:nvSpPr>
          <p:cNvPr id="16" name="Rectangle 20">
            <a:extLst>
              <a:ext uri="{FF2B5EF4-FFF2-40B4-BE49-F238E27FC236}">
                <a16:creationId xmlns:a16="http://schemas.microsoft.com/office/drawing/2014/main" xmlns="" id="{DA2EAD71-FC64-4577-853C-7277CF3E5346}"/>
              </a:ext>
            </a:extLst>
          </p:cNvPr>
          <p:cNvSpPr/>
          <p:nvPr/>
        </p:nvSpPr>
        <p:spPr>
          <a:xfrm>
            <a:off x="1467456" y="4357585"/>
            <a:ext cx="41916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Lato Light"/>
              </a:rPr>
              <a:t>都有了</a:t>
            </a:r>
            <a:r>
              <a:rPr lang="en-US" altLang="zh-CN" sz="1400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Lato Light"/>
              </a:rPr>
              <a:t>labels</a:t>
            </a:r>
            <a:r>
              <a:rPr lang="zh-CN" altLang="en-US" sz="1400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Lato Light"/>
              </a:rPr>
              <a:t>，按标签检索那还不是小事一桩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xmlns="" id="{62392B34-3BF3-401E-B212-ED9217C3E5AD}"/>
              </a:ext>
            </a:extLst>
          </p:cNvPr>
          <p:cNvSpPr/>
          <p:nvPr/>
        </p:nvSpPr>
        <p:spPr>
          <a:xfrm>
            <a:off x="7122907" y="2671263"/>
            <a:ext cx="41916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Lato Light"/>
              </a:rPr>
              <a:t>划重点，这就是创新点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xmlns="" id="{A3D6F35D-9055-4021-88EC-5A089D309EEB}"/>
              </a:ext>
            </a:extLst>
          </p:cNvPr>
          <p:cNvSpPr/>
          <p:nvPr/>
        </p:nvSpPr>
        <p:spPr>
          <a:xfrm>
            <a:off x="7103353" y="4419481"/>
            <a:ext cx="41916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对标签进行</a:t>
            </a:r>
            <a:r>
              <a:rPr lang="en-US" altLang="zh-CN" sz="1400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CRUD</a:t>
            </a:r>
            <a:r>
              <a:rPr lang="zh-CN" altLang="en-US" sz="1400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，给用户一个知识再梳理的机会</a:t>
            </a:r>
            <a:endParaRPr lang="zh-CN" altLang="en-US" sz="14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19" name="Picture 23">
            <a:extLst>
              <a:ext uri="{FF2B5EF4-FFF2-40B4-BE49-F238E27FC236}">
                <a16:creationId xmlns:a16="http://schemas.microsoft.com/office/drawing/2014/main" xmlns="" id="{BE69A7EC-576C-4436-B28D-204EF749C8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302" y="2422838"/>
            <a:ext cx="304800" cy="304800"/>
          </a:xfrm>
          <a:prstGeom prst="rect">
            <a:avLst/>
          </a:prstGeom>
        </p:spPr>
      </p:pic>
      <p:pic>
        <p:nvPicPr>
          <p:cNvPr id="20" name="Picture 34">
            <a:extLst>
              <a:ext uri="{FF2B5EF4-FFF2-40B4-BE49-F238E27FC236}">
                <a16:creationId xmlns:a16="http://schemas.microsoft.com/office/drawing/2014/main" xmlns="" id="{80376542-F16B-443B-89E4-48C0B7D62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387" y="2460880"/>
            <a:ext cx="304800" cy="304800"/>
          </a:xfrm>
          <a:prstGeom prst="rect">
            <a:avLst/>
          </a:prstGeom>
        </p:spPr>
      </p:pic>
      <p:sp>
        <p:nvSpPr>
          <p:cNvPr id="21" name="Oval 32">
            <a:extLst>
              <a:ext uri="{FF2B5EF4-FFF2-40B4-BE49-F238E27FC236}">
                <a16:creationId xmlns:a16="http://schemas.microsoft.com/office/drawing/2014/main" xmlns="" id="{7FB6283E-7599-4354-8F29-EF1DE82C6E74}"/>
              </a:ext>
            </a:extLst>
          </p:cNvPr>
          <p:cNvSpPr/>
          <p:nvPr/>
        </p:nvSpPr>
        <p:spPr>
          <a:xfrm>
            <a:off x="6178027" y="4053721"/>
            <a:ext cx="731520" cy="731520"/>
          </a:xfrm>
          <a:prstGeom prst="ellipse">
            <a:avLst/>
          </a:prstGeom>
          <a:solidFill>
            <a:srgbClr val="7DDB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22" name="Picture 35">
            <a:extLst>
              <a:ext uri="{FF2B5EF4-FFF2-40B4-BE49-F238E27FC236}">
                <a16:creationId xmlns:a16="http://schemas.microsoft.com/office/drawing/2014/main" xmlns="" id="{E6CF8A82-14F0-4D89-9121-DBCF0BE2E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387" y="4284553"/>
            <a:ext cx="304800" cy="304800"/>
          </a:xfrm>
          <a:prstGeom prst="rect">
            <a:avLst/>
          </a:prstGeom>
        </p:spPr>
      </p:pic>
      <p:sp>
        <p:nvSpPr>
          <p:cNvPr id="23" name="TextBox 21">
            <a:extLst>
              <a:ext uri="{FF2B5EF4-FFF2-40B4-BE49-F238E27FC236}">
                <a16:creationId xmlns:a16="http://schemas.microsoft.com/office/drawing/2014/main" xmlns="" id="{A6B15704-2AE1-4FA4-BC06-B723CDE00D3D}"/>
              </a:ext>
            </a:extLst>
          </p:cNvPr>
          <p:cNvSpPr txBox="1"/>
          <p:nvPr/>
        </p:nvSpPr>
        <p:spPr>
          <a:xfrm>
            <a:off x="7122907" y="2194081"/>
            <a:ext cx="492393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 sz="1915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67" b="1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支持多标签收纳分类</a:t>
            </a:r>
            <a:endParaRPr lang="en-US" altLang="zh-CN" sz="1867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8346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5">
            <a:extLst>
              <a:ext uri="{FF2B5EF4-FFF2-40B4-BE49-F238E27FC236}">
                <a16:creationId xmlns:a16="http://schemas.microsoft.com/office/drawing/2014/main" xmlns="" id="{1E347CFA-C0A7-DCCE-64DA-95077DFB5BDB}"/>
              </a:ext>
            </a:extLst>
          </p:cNvPr>
          <p:cNvSpPr txBox="1">
            <a:spLocks/>
          </p:cNvSpPr>
          <p:nvPr/>
        </p:nvSpPr>
        <p:spPr>
          <a:xfrm>
            <a:off x="1455099" y="2032549"/>
            <a:ext cx="10515600" cy="1396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altLang="zh-CN" sz="2000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标题 4">
            <a:extLst>
              <a:ext uri="{FF2B5EF4-FFF2-40B4-BE49-F238E27FC236}">
                <a16:creationId xmlns:a16="http://schemas.microsoft.com/office/drawing/2014/main" xmlns="" id="{C4DB7AD8-8FA1-5BB5-86CE-A888105C2A4A}"/>
              </a:ext>
            </a:extLst>
          </p:cNvPr>
          <p:cNvSpPr txBox="1">
            <a:spLocks/>
          </p:cNvSpPr>
          <p:nvPr/>
        </p:nvSpPr>
        <p:spPr>
          <a:xfrm>
            <a:off x="1455099" y="589546"/>
            <a:ext cx="5257800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Labels</a:t>
            </a:r>
            <a:r>
              <a:rPr lang="zh-CN" altLang="en-US" sz="2800" b="1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添加多个平行标签无压力</a:t>
            </a:r>
            <a:endParaRPr lang="zh-CN" altLang="en-US" sz="2800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52" y="1796716"/>
            <a:ext cx="1880870" cy="18808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10332" y="3891842"/>
            <a:ext cx="183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花女士，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27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岁</a:t>
            </a:r>
            <a:endParaRPr kumimoji="1" lang="en-US" altLang="zh-CN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algn="ctr"/>
            <a:r>
              <a:rPr kumimoji="1" lang="en-US" altLang="zh-CN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NLP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工程师</a:t>
            </a:r>
            <a:endParaRPr kumimoji="1" lang="en-US" altLang="zh-CN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55099" y="4618939"/>
            <a:ext cx="27913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“我是重度文献收集癖。技术论文层出不穷，科研公众号</a:t>
            </a:r>
            <a:r>
              <a:rPr kumimoji="1" lang="en-US" altLang="zh-CN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b</a:t>
            </a:r>
            <a:r>
              <a:rPr kumimoji="1" lang="zh-CN" altLang="en-US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站论文数据库大学官网全是我收藏的论文，但是一篇论文往往是多个关键词，每个关键词都能梳理出一条技术路线的情况下，浏览器收藏夹的树形结构不能满足我的收纳需求”</a:t>
            </a:r>
            <a:endParaRPr kumimoji="1" lang="zh-CN" altLang="en-US" sz="1400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910" y="1300032"/>
            <a:ext cx="33782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3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xmlns="" id="{ABF17435-B0C5-D025-522F-EED4C8CE430C}"/>
              </a:ext>
            </a:extLst>
          </p:cNvPr>
          <p:cNvSpPr txBox="1">
            <a:spLocks/>
          </p:cNvSpPr>
          <p:nvPr/>
        </p:nvSpPr>
        <p:spPr>
          <a:xfrm>
            <a:off x="1467456" y="655177"/>
            <a:ext cx="5257800" cy="501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Labels</a:t>
            </a:r>
            <a:r>
              <a:rPr lang="zh-CN" altLang="en-US" sz="2800" b="1" dirty="0" smtClean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</a:rPr>
              <a:t>综合标签管理</a:t>
            </a:r>
            <a:endParaRPr lang="zh-CN" altLang="en-US" sz="2800" b="1" dirty="0">
              <a:solidFill>
                <a:schemeClr val="bg1"/>
              </a:solidFill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pic>
        <p:nvPicPr>
          <p:cNvPr id="3074" name="Picture 2" descr="dit-labl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67" y="1315454"/>
            <a:ext cx="3362722" cy="498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1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603</Words>
  <Application>Microsoft Macintosh PowerPoint</Application>
  <PresentationFormat>宽屏</PresentationFormat>
  <Paragraphs>71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DengXian</vt:lpstr>
      <vt:lpstr>Lato Light</vt:lpstr>
      <vt:lpstr>Microsoft YaHei</vt:lpstr>
      <vt:lpstr>Microsoft YaHei Light</vt:lpstr>
      <vt:lpstr>Segoe UI</vt:lpstr>
      <vt:lpstr>Wingdings</vt:lpstr>
      <vt:lpstr>等线</vt:lpstr>
      <vt:lpstr>等线 Light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孙西辉</dc:creator>
  <cp:lastModifiedBy>Microsoft Office 用户</cp:lastModifiedBy>
  <cp:revision>32</cp:revision>
  <dcterms:created xsi:type="dcterms:W3CDTF">2022-06-28T09:41:34Z</dcterms:created>
  <dcterms:modified xsi:type="dcterms:W3CDTF">2023-01-06T13:44:53Z</dcterms:modified>
</cp:coreProperties>
</file>